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2" r:id="rId7"/>
    <p:sldId id="273" r:id="rId8"/>
    <p:sldId id="261" r:id="rId9"/>
    <p:sldId id="262" r:id="rId10"/>
    <p:sldId id="263" r:id="rId11"/>
    <p:sldId id="265" r:id="rId12"/>
    <p:sldId id="266" r:id="rId13"/>
    <p:sldId id="264" r:id="rId14"/>
    <p:sldId id="267" r:id="rId15"/>
    <p:sldId id="268" r:id="rId16"/>
    <p:sldId id="269" r:id="rId17"/>
    <p:sldId id="270" r:id="rId18"/>
    <p:sldId id="27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44"/>
  </p:normalViewPr>
  <p:slideViewPr>
    <p:cSldViewPr snapToGrid="0" snapToObjects="1">
      <p:cViewPr varScale="1">
        <p:scale>
          <a:sx n="116" d="100"/>
          <a:sy n="116" d="100"/>
        </p:scale>
        <p:origin x="9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10E6B-7508-624C-B143-21B14C2A1A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F6A02A-1589-714F-AC52-1C8C4825F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8EA449-DBBE-0F4C-9014-1DF463E59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E6B8-91FB-2E45-835F-9C253A01ED24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EB2D70-912C-7B45-8041-950A60190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77852-EA2B-EB4E-9756-6B2B093CC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8E949-1592-514A-A8E2-5FDE22102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26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C7DF6-42CB-0B48-ADBF-CDAFE2D03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25D2A5-B0DD-9B44-A6A7-775A0C41A4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72821A-7E82-EC48-ABF6-C39B475FF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E6B8-91FB-2E45-835F-9C253A01ED24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C5AF0-5E92-E642-A609-986FEB7A8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90476-A6F2-4144-A662-688C9E5B5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8E949-1592-514A-A8E2-5FDE22102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68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B5060E-937F-5B45-A1DF-0C5C427798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5239C1-636C-F04F-B2F2-41DDECDD76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A8146C-8961-9A4B-91BD-DC046F72C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E6B8-91FB-2E45-835F-9C253A01ED24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AC722-5350-274A-83AF-6BEF83831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173C51-4124-6849-AD26-5518685B3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8E949-1592-514A-A8E2-5FDE22102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660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A5F84-DA4F-A34F-905B-3886C35E4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9F7F82-3FA8-DE4B-970F-405A00CF95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6A3AEB-92CE-354D-9C9F-ACC6A3D9A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E6B8-91FB-2E45-835F-9C253A01ED24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FD123-3755-9C47-BE8B-4B29BA928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2E432C-9140-2448-9A92-2C712F13E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8E949-1592-514A-A8E2-5FDE22102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189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60C3A-E9FA-3348-A199-3A04B2A84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64B71E-B94D-3949-BDB5-01779CAB15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FA5EE-AE25-5D47-974E-6FC831768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E6B8-91FB-2E45-835F-9C253A01ED24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8902AD-3A24-4A40-AE30-23C16527B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83FF0-84B9-154E-9F40-6F4C3840F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8E949-1592-514A-A8E2-5FDE22102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972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A92AC-690C-D14C-821E-2DF0CC29A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4EE81-00A2-BA4B-A53F-B3D1E27A25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24832E-084A-324A-8848-5091F68B9B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4E1244-3427-3842-B856-09BAA9C3E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E6B8-91FB-2E45-835F-9C253A01ED24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D34F11-6151-B444-8283-6922E89ED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FE6243-BF48-AD44-B007-375031027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8E949-1592-514A-A8E2-5FDE22102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91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E6B41-AD1F-9C46-B763-141940586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6ACAD8-5D12-374B-ACE8-2B85FDE7E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FB77F8-4C2A-0640-9C85-87328E227D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CB6D31-F161-9543-BC01-5EE004EB37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DC4CCE-516C-0448-B4E7-985EC64E13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300ECB-C162-6A45-9ADB-5D35AF5A3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E6B8-91FB-2E45-835F-9C253A01ED24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1DAFA8-64D0-C549-9BD6-7ED39EFAD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68141E-D941-1B44-8850-82FEEA774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8E949-1592-514A-A8E2-5FDE22102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256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91F28-A112-4245-BCD0-16164B9D1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180BBC-FB1D-0649-8A08-0FDEECDE9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E6B8-91FB-2E45-835F-9C253A01ED24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0D4DC9-02AF-2A49-BF99-A6D55EB25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2B9D9C-8378-DE49-A58C-9A2FB6976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8E949-1592-514A-A8E2-5FDE22102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07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17AF2A-D167-B24D-A380-32627F0C5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E6B8-91FB-2E45-835F-9C253A01ED24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539AC2-F546-A544-94B9-16E1674D2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0C0AF-566A-ED41-9E34-FFEC82A7A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8E949-1592-514A-A8E2-5FDE22102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39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D64E0-F632-A641-8A78-AD44FC39F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52F9F-4934-1F44-A165-2F9F8E3ED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025E56-F871-5649-9BB6-41FFA82353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EA5C3B-9786-5D4B-BBEB-9277CD58C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E6B8-91FB-2E45-835F-9C253A01ED24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BA6B18-051C-C64D-8ECD-D6BDBBD7F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11C931-19A8-8445-A402-F8469E376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8E949-1592-514A-A8E2-5FDE22102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55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65300-43FC-234E-8C78-E2C4F7BD0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259839-600F-5E4E-8366-A2AD1E5F02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0DEA9C-BA7C-C84B-A4F5-5754D36771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B29D80-64EB-4D4D-91BE-AD37088C3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E6B8-91FB-2E45-835F-9C253A01ED24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8FE64E-859F-F34B-BC87-1E4191650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C5722B-18C7-8745-A42E-26713143D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8E949-1592-514A-A8E2-5FDE22102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813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B96ACA-9D04-4346-AA0D-80BACAEFB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E4B980-6CB4-7C4E-9803-E4F8F1079D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211D7E-FC61-9744-9976-1D2E15A19D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2E6B8-91FB-2E45-835F-9C253A01ED24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CE61B-56F1-3C45-AF11-AF9B406064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E657E-BE49-AC46-9239-E7ED10BDCE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8E949-1592-514A-A8E2-5FDE22102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52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04CEE-419F-394A-9F62-B9713ACF42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Equivalence Relations</a:t>
            </a:r>
            <a:br>
              <a:rPr lang="en-US" dirty="0"/>
            </a:br>
            <a:r>
              <a:rPr lang="en-US" dirty="0"/>
              <a:t>Partial Orderings</a:t>
            </a:r>
          </a:p>
        </p:txBody>
      </p:sp>
    </p:spTree>
    <p:extLst>
      <p:ext uri="{BB962C8B-B14F-4D97-AF65-F5344CB8AC3E}">
        <p14:creationId xmlns:p14="http://schemas.microsoft.com/office/powerpoint/2010/main" val="3147981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3D944C-AAFC-BE49-B70C-B29396F54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434" y="357353"/>
            <a:ext cx="11435256" cy="112477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Looking at partial orders graphically: </a:t>
            </a:r>
            <a:r>
              <a:rPr lang="en-US" dirty="0" err="1"/>
              <a:t>Hasse</a:t>
            </a:r>
            <a:r>
              <a:rPr lang="en-US" dirty="0"/>
              <a:t> diagrams</a:t>
            </a:r>
          </a:p>
          <a:p>
            <a:pPr marL="0" indent="0">
              <a:buNone/>
            </a:pPr>
            <a:r>
              <a:rPr lang="en-US" dirty="0"/>
              <a:t>Consider the the relation ⊆ on </a:t>
            </a:r>
            <a:r>
              <a:rPr lang="en-US" dirty="0"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P</a:t>
            </a:r>
            <a:r>
              <a:rPr lang="en-US" dirty="0"/>
              <a:t>(A) for A = {</a:t>
            </a:r>
            <a:r>
              <a:rPr lang="en-US" dirty="0" err="1"/>
              <a:t>a,b,c</a:t>
            </a:r>
            <a:r>
              <a:rPr lang="en-US" dirty="0"/>
              <a:t>}.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9F9B51-541D-C943-AE82-021D5693A557}"/>
              </a:ext>
            </a:extLst>
          </p:cNvPr>
          <p:cNvSpPr txBox="1"/>
          <p:nvPr/>
        </p:nvSpPr>
        <p:spPr>
          <a:xfrm>
            <a:off x="4515258" y="1580386"/>
            <a:ext cx="1902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{</a:t>
            </a:r>
            <a:r>
              <a:rPr lang="en-US" sz="2800" dirty="0" err="1"/>
              <a:t>a,b,c</a:t>
            </a:r>
            <a:r>
              <a:rPr lang="en-US" sz="2800" dirty="0"/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44EABF-8A8A-824E-8273-7B27B263CB22}"/>
              </a:ext>
            </a:extLst>
          </p:cNvPr>
          <p:cNvSpPr txBox="1"/>
          <p:nvPr/>
        </p:nvSpPr>
        <p:spPr>
          <a:xfrm>
            <a:off x="1690605" y="2471777"/>
            <a:ext cx="1066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{</a:t>
            </a:r>
            <a:r>
              <a:rPr lang="en-US" sz="2800" dirty="0" err="1"/>
              <a:t>a,b</a:t>
            </a:r>
            <a:r>
              <a:rPr lang="en-US" sz="2800" dirty="0"/>
              <a:t>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B23822-31D8-8E4C-80E4-9FEFB1BDEBD6}"/>
              </a:ext>
            </a:extLst>
          </p:cNvPr>
          <p:cNvSpPr txBox="1"/>
          <p:nvPr/>
        </p:nvSpPr>
        <p:spPr>
          <a:xfrm>
            <a:off x="4743860" y="2471777"/>
            <a:ext cx="1902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{</a:t>
            </a:r>
            <a:r>
              <a:rPr lang="en-US" sz="2800" dirty="0" err="1"/>
              <a:t>a,c</a:t>
            </a:r>
            <a:r>
              <a:rPr lang="en-US" sz="2800" dirty="0"/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37A821-A92D-1847-8E0C-9CB88B877832}"/>
              </a:ext>
            </a:extLst>
          </p:cNvPr>
          <p:cNvSpPr txBox="1"/>
          <p:nvPr/>
        </p:nvSpPr>
        <p:spPr>
          <a:xfrm>
            <a:off x="8049363" y="2240550"/>
            <a:ext cx="1902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{</a:t>
            </a:r>
            <a:r>
              <a:rPr lang="en-US" sz="2800" dirty="0" err="1"/>
              <a:t>b,c</a:t>
            </a:r>
            <a:r>
              <a:rPr lang="en-US" sz="2800" dirty="0"/>
              <a:t>}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922B4B-2CF5-8540-9FC6-3444FDCE01CA}"/>
              </a:ext>
            </a:extLst>
          </p:cNvPr>
          <p:cNvSpPr txBox="1"/>
          <p:nvPr/>
        </p:nvSpPr>
        <p:spPr>
          <a:xfrm>
            <a:off x="1800963" y="3756997"/>
            <a:ext cx="846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{a}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8F5C8E-E894-F246-9CC9-523315FA8839}"/>
              </a:ext>
            </a:extLst>
          </p:cNvPr>
          <p:cNvSpPr txBox="1"/>
          <p:nvPr/>
        </p:nvSpPr>
        <p:spPr>
          <a:xfrm>
            <a:off x="4959321" y="3674552"/>
            <a:ext cx="846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{b}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9783C0-4E20-2F4B-8892-2E8238B4EFC1}"/>
              </a:ext>
            </a:extLst>
          </p:cNvPr>
          <p:cNvSpPr txBox="1"/>
          <p:nvPr/>
        </p:nvSpPr>
        <p:spPr>
          <a:xfrm>
            <a:off x="8259570" y="3674552"/>
            <a:ext cx="846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{c}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F53602-1E10-6341-BEB4-FF2714D62B50}"/>
              </a:ext>
            </a:extLst>
          </p:cNvPr>
          <p:cNvSpPr txBox="1"/>
          <p:nvPr/>
        </p:nvSpPr>
        <p:spPr>
          <a:xfrm>
            <a:off x="5043404" y="5101344"/>
            <a:ext cx="846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{ }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E9A080E-E606-D844-8EF7-C4D6DBCF9FAC}"/>
              </a:ext>
            </a:extLst>
          </p:cNvPr>
          <p:cNvCxnSpPr/>
          <p:nvPr/>
        </p:nvCxnSpPr>
        <p:spPr>
          <a:xfrm flipV="1">
            <a:off x="5379732" y="4280217"/>
            <a:ext cx="0" cy="74031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D08D590-0925-DD43-9961-80804025DBB0}"/>
              </a:ext>
            </a:extLst>
          </p:cNvPr>
          <p:cNvCxnSpPr>
            <a:cxnSpLocks/>
          </p:cNvCxnSpPr>
          <p:nvPr/>
        </p:nvCxnSpPr>
        <p:spPr>
          <a:xfrm flipH="1" flipV="1">
            <a:off x="2421073" y="4280217"/>
            <a:ext cx="2622331" cy="95578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E64E943-90BD-CB4B-AC39-EFC4A39B0082}"/>
              </a:ext>
            </a:extLst>
          </p:cNvPr>
          <p:cNvCxnSpPr>
            <a:cxnSpLocks/>
          </p:cNvCxnSpPr>
          <p:nvPr/>
        </p:nvCxnSpPr>
        <p:spPr>
          <a:xfrm flipV="1">
            <a:off x="5582057" y="4197773"/>
            <a:ext cx="2850933" cy="103822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5F7E258-C767-C74A-9D25-5A545DB4EF16}"/>
              </a:ext>
            </a:extLst>
          </p:cNvPr>
          <p:cNvCxnSpPr/>
          <p:nvPr/>
        </p:nvCxnSpPr>
        <p:spPr>
          <a:xfrm flipV="1">
            <a:off x="2142543" y="2994997"/>
            <a:ext cx="0" cy="74031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EF09CA0-A925-714F-BC25-AB7A89539FF9}"/>
              </a:ext>
            </a:extLst>
          </p:cNvPr>
          <p:cNvCxnSpPr/>
          <p:nvPr/>
        </p:nvCxnSpPr>
        <p:spPr>
          <a:xfrm flipV="1">
            <a:off x="8569621" y="3016678"/>
            <a:ext cx="0" cy="74031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F85D77A-7B97-C14D-AE71-027900DBE7FD}"/>
              </a:ext>
            </a:extLst>
          </p:cNvPr>
          <p:cNvCxnSpPr>
            <a:cxnSpLocks/>
          </p:cNvCxnSpPr>
          <p:nvPr/>
        </p:nvCxnSpPr>
        <p:spPr>
          <a:xfrm flipV="1">
            <a:off x="5582057" y="2839555"/>
            <a:ext cx="2535622" cy="89576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7C800C4-05BF-584B-8DAB-9AC945473761}"/>
              </a:ext>
            </a:extLst>
          </p:cNvPr>
          <p:cNvCxnSpPr>
            <a:cxnSpLocks/>
          </p:cNvCxnSpPr>
          <p:nvPr/>
        </p:nvCxnSpPr>
        <p:spPr>
          <a:xfrm flipH="1" flipV="1">
            <a:off x="2557707" y="2886894"/>
            <a:ext cx="2535622" cy="89576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EA103BC-F1A9-0745-B52C-B42471F77D87}"/>
              </a:ext>
            </a:extLst>
          </p:cNvPr>
          <p:cNvCxnSpPr>
            <a:cxnSpLocks/>
          </p:cNvCxnSpPr>
          <p:nvPr/>
        </p:nvCxnSpPr>
        <p:spPr>
          <a:xfrm flipH="1" flipV="1">
            <a:off x="5680593" y="1840802"/>
            <a:ext cx="2437086" cy="78448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3DAC5FF-057E-B84B-BDDD-CA872B2E870B}"/>
              </a:ext>
            </a:extLst>
          </p:cNvPr>
          <p:cNvCxnSpPr>
            <a:cxnSpLocks/>
          </p:cNvCxnSpPr>
          <p:nvPr/>
        </p:nvCxnSpPr>
        <p:spPr>
          <a:xfrm flipV="1">
            <a:off x="2641786" y="1904507"/>
            <a:ext cx="2007480" cy="7535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E9F2BC2-56BD-7E4D-9DA2-64AE2E984585}"/>
              </a:ext>
            </a:extLst>
          </p:cNvPr>
          <p:cNvCxnSpPr>
            <a:cxnSpLocks/>
          </p:cNvCxnSpPr>
          <p:nvPr/>
        </p:nvCxnSpPr>
        <p:spPr>
          <a:xfrm flipV="1">
            <a:off x="5216822" y="1993069"/>
            <a:ext cx="0" cy="63221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A2730A5-7367-654F-B259-62F8AFEF6873}"/>
              </a:ext>
            </a:extLst>
          </p:cNvPr>
          <p:cNvCxnSpPr>
            <a:cxnSpLocks/>
          </p:cNvCxnSpPr>
          <p:nvPr/>
        </p:nvCxnSpPr>
        <p:spPr>
          <a:xfrm flipV="1">
            <a:off x="2463113" y="2982170"/>
            <a:ext cx="2496208" cy="98726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9EB071E-4A88-C145-9DA8-92F8F0A29194}"/>
              </a:ext>
            </a:extLst>
          </p:cNvPr>
          <p:cNvCxnSpPr>
            <a:cxnSpLocks/>
          </p:cNvCxnSpPr>
          <p:nvPr/>
        </p:nvCxnSpPr>
        <p:spPr>
          <a:xfrm flipH="1" flipV="1">
            <a:off x="5612277" y="2924733"/>
            <a:ext cx="2594739" cy="92202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2C8EFB79-1C86-364F-A7C2-4DDEDA452523}"/>
              </a:ext>
            </a:extLst>
          </p:cNvPr>
          <p:cNvSpPr txBox="1"/>
          <p:nvPr/>
        </p:nvSpPr>
        <p:spPr>
          <a:xfrm>
            <a:off x="603207" y="5802179"/>
            <a:ext cx="104043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Rather then show all arrows for the relation, we show those necessary to define the relation by adding loops for reflexive and adding the transitive closure.</a:t>
            </a:r>
          </a:p>
        </p:txBody>
      </p:sp>
    </p:spTree>
    <p:extLst>
      <p:ext uri="{BB962C8B-B14F-4D97-AF65-F5344CB8AC3E}">
        <p14:creationId xmlns:p14="http://schemas.microsoft.com/office/powerpoint/2010/main" val="194102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3D944C-AAFC-BE49-B70C-B29396F54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995" y="85713"/>
            <a:ext cx="12019005" cy="24814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</a:t>
            </a:r>
            <a:r>
              <a:rPr lang="en-US" dirty="0" err="1"/>
              <a:t>Hasse</a:t>
            </a:r>
            <a:r>
              <a:rPr lang="en-US" dirty="0"/>
              <a:t> diagram for the the relation ⊆ on </a:t>
            </a:r>
            <a:r>
              <a:rPr lang="en-US" dirty="0"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P</a:t>
            </a:r>
            <a:r>
              <a:rPr lang="en-US" dirty="0"/>
              <a:t>(A) for A = {</a:t>
            </a:r>
            <a:r>
              <a:rPr lang="en-US" dirty="0" err="1"/>
              <a:t>a,b,c</a:t>
            </a:r>
            <a:r>
              <a:rPr lang="en-US" dirty="0"/>
              <a:t>}.</a:t>
            </a:r>
          </a:p>
          <a:p>
            <a:pPr marL="0" indent="0">
              <a:buNone/>
            </a:pPr>
            <a:r>
              <a:rPr lang="en-US" dirty="0"/>
              <a:t>For a partial ordering, we assume that each element is related to itself.</a:t>
            </a:r>
          </a:p>
          <a:p>
            <a:pPr marL="0" indent="0">
              <a:buNone/>
            </a:pPr>
            <a:r>
              <a:rPr lang="en-US" dirty="0"/>
              <a:t>We assume there are no arrows between elements at the same level.</a:t>
            </a:r>
          </a:p>
          <a:p>
            <a:pPr marL="0" indent="0">
              <a:buNone/>
            </a:pPr>
            <a:r>
              <a:rPr lang="en-US" dirty="0"/>
              <a:t>We assume that if there is an arrow x to y and y to z, then &lt;</a:t>
            </a:r>
            <a:r>
              <a:rPr lang="en-US" dirty="0" err="1"/>
              <a:t>x,z</a:t>
            </a:r>
            <a:r>
              <a:rPr lang="en-US" dirty="0"/>
              <a:t>&gt; is in the relation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9F9B51-541D-C943-AE82-021D5693A557}"/>
              </a:ext>
            </a:extLst>
          </p:cNvPr>
          <p:cNvSpPr txBox="1"/>
          <p:nvPr/>
        </p:nvSpPr>
        <p:spPr>
          <a:xfrm>
            <a:off x="4453475" y="2728108"/>
            <a:ext cx="1902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{</a:t>
            </a:r>
            <a:r>
              <a:rPr lang="en-US" sz="2800" dirty="0" err="1"/>
              <a:t>a,b,c</a:t>
            </a:r>
            <a:r>
              <a:rPr lang="en-US" sz="2800" dirty="0"/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44EABF-8A8A-824E-8273-7B27B263CB22}"/>
              </a:ext>
            </a:extLst>
          </p:cNvPr>
          <p:cNvSpPr txBox="1"/>
          <p:nvPr/>
        </p:nvSpPr>
        <p:spPr>
          <a:xfrm>
            <a:off x="1628822" y="3619499"/>
            <a:ext cx="1066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{</a:t>
            </a:r>
            <a:r>
              <a:rPr lang="en-US" sz="2800" dirty="0" err="1"/>
              <a:t>a,b</a:t>
            </a:r>
            <a:r>
              <a:rPr lang="en-US" sz="2800" dirty="0"/>
              <a:t>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B23822-31D8-8E4C-80E4-9FEFB1BDEBD6}"/>
              </a:ext>
            </a:extLst>
          </p:cNvPr>
          <p:cNvSpPr txBox="1"/>
          <p:nvPr/>
        </p:nvSpPr>
        <p:spPr>
          <a:xfrm>
            <a:off x="4682077" y="3619499"/>
            <a:ext cx="1902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{</a:t>
            </a:r>
            <a:r>
              <a:rPr lang="en-US" sz="2800" dirty="0" err="1"/>
              <a:t>a,c</a:t>
            </a:r>
            <a:r>
              <a:rPr lang="en-US" sz="2800" dirty="0"/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37A821-A92D-1847-8E0C-9CB88B877832}"/>
              </a:ext>
            </a:extLst>
          </p:cNvPr>
          <p:cNvSpPr txBox="1"/>
          <p:nvPr/>
        </p:nvSpPr>
        <p:spPr>
          <a:xfrm>
            <a:off x="7987580" y="3388272"/>
            <a:ext cx="1902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{</a:t>
            </a:r>
            <a:r>
              <a:rPr lang="en-US" sz="2800" dirty="0" err="1"/>
              <a:t>b,c</a:t>
            </a:r>
            <a:r>
              <a:rPr lang="en-US" sz="2800" dirty="0"/>
              <a:t>}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922B4B-2CF5-8540-9FC6-3444FDCE01CA}"/>
              </a:ext>
            </a:extLst>
          </p:cNvPr>
          <p:cNvSpPr txBox="1"/>
          <p:nvPr/>
        </p:nvSpPr>
        <p:spPr>
          <a:xfrm>
            <a:off x="1739180" y="4904719"/>
            <a:ext cx="846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{a}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8F5C8E-E894-F246-9CC9-523315FA8839}"/>
              </a:ext>
            </a:extLst>
          </p:cNvPr>
          <p:cNvSpPr txBox="1"/>
          <p:nvPr/>
        </p:nvSpPr>
        <p:spPr>
          <a:xfrm>
            <a:off x="4897538" y="4822274"/>
            <a:ext cx="846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{b}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9783C0-4E20-2F4B-8892-2E8238B4EFC1}"/>
              </a:ext>
            </a:extLst>
          </p:cNvPr>
          <p:cNvSpPr txBox="1"/>
          <p:nvPr/>
        </p:nvSpPr>
        <p:spPr>
          <a:xfrm>
            <a:off x="8197787" y="4822274"/>
            <a:ext cx="846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{c}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F53602-1E10-6341-BEB4-FF2714D62B50}"/>
              </a:ext>
            </a:extLst>
          </p:cNvPr>
          <p:cNvSpPr txBox="1"/>
          <p:nvPr/>
        </p:nvSpPr>
        <p:spPr>
          <a:xfrm>
            <a:off x="4981621" y="6249066"/>
            <a:ext cx="846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{ }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E9A080E-E606-D844-8EF7-C4D6DBCF9FAC}"/>
              </a:ext>
            </a:extLst>
          </p:cNvPr>
          <p:cNvCxnSpPr/>
          <p:nvPr/>
        </p:nvCxnSpPr>
        <p:spPr>
          <a:xfrm flipV="1">
            <a:off x="5317949" y="5427939"/>
            <a:ext cx="0" cy="74031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D08D590-0925-DD43-9961-80804025DBB0}"/>
              </a:ext>
            </a:extLst>
          </p:cNvPr>
          <p:cNvCxnSpPr>
            <a:cxnSpLocks/>
          </p:cNvCxnSpPr>
          <p:nvPr/>
        </p:nvCxnSpPr>
        <p:spPr>
          <a:xfrm flipH="1" flipV="1">
            <a:off x="2359290" y="5427939"/>
            <a:ext cx="2622331" cy="95578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E64E943-90BD-CB4B-AC39-EFC4A39B0082}"/>
              </a:ext>
            </a:extLst>
          </p:cNvPr>
          <p:cNvCxnSpPr>
            <a:cxnSpLocks/>
          </p:cNvCxnSpPr>
          <p:nvPr/>
        </p:nvCxnSpPr>
        <p:spPr>
          <a:xfrm flipV="1">
            <a:off x="5520274" y="5345495"/>
            <a:ext cx="2850933" cy="103822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5F7E258-C767-C74A-9D25-5A545DB4EF16}"/>
              </a:ext>
            </a:extLst>
          </p:cNvPr>
          <p:cNvCxnSpPr/>
          <p:nvPr/>
        </p:nvCxnSpPr>
        <p:spPr>
          <a:xfrm flipV="1">
            <a:off x="2080760" y="4142719"/>
            <a:ext cx="0" cy="74031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EF09CA0-A925-714F-BC25-AB7A89539FF9}"/>
              </a:ext>
            </a:extLst>
          </p:cNvPr>
          <p:cNvCxnSpPr/>
          <p:nvPr/>
        </p:nvCxnSpPr>
        <p:spPr>
          <a:xfrm flipV="1">
            <a:off x="8507838" y="4164400"/>
            <a:ext cx="0" cy="74031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F85D77A-7B97-C14D-AE71-027900DBE7FD}"/>
              </a:ext>
            </a:extLst>
          </p:cNvPr>
          <p:cNvCxnSpPr>
            <a:cxnSpLocks/>
          </p:cNvCxnSpPr>
          <p:nvPr/>
        </p:nvCxnSpPr>
        <p:spPr>
          <a:xfrm flipV="1">
            <a:off x="5520274" y="3987277"/>
            <a:ext cx="2535622" cy="89576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7C800C4-05BF-584B-8DAB-9AC945473761}"/>
              </a:ext>
            </a:extLst>
          </p:cNvPr>
          <p:cNvCxnSpPr>
            <a:cxnSpLocks/>
          </p:cNvCxnSpPr>
          <p:nvPr/>
        </p:nvCxnSpPr>
        <p:spPr>
          <a:xfrm flipH="1" flipV="1">
            <a:off x="2495924" y="4034616"/>
            <a:ext cx="2535622" cy="89576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EA103BC-F1A9-0745-B52C-B42471F77D87}"/>
              </a:ext>
            </a:extLst>
          </p:cNvPr>
          <p:cNvCxnSpPr>
            <a:cxnSpLocks/>
          </p:cNvCxnSpPr>
          <p:nvPr/>
        </p:nvCxnSpPr>
        <p:spPr>
          <a:xfrm flipH="1" flipV="1">
            <a:off x="5618810" y="2988524"/>
            <a:ext cx="2437086" cy="78448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3DAC5FF-057E-B84B-BDDD-CA872B2E870B}"/>
              </a:ext>
            </a:extLst>
          </p:cNvPr>
          <p:cNvCxnSpPr>
            <a:cxnSpLocks/>
          </p:cNvCxnSpPr>
          <p:nvPr/>
        </p:nvCxnSpPr>
        <p:spPr>
          <a:xfrm flipV="1">
            <a:off x="2580003" y="3052229"/>
            <a:ext cx="2007480" cy="7535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E9F2BC2-56BD-7E4D-9DA2-64AE2E984585}"/>
              </a:ext>
            </a:extLst>
          </p:cNvPr>
          <p:cNvCxnSpPr>
            <a:cxnSpLocks/>
          </p:cNvCxnSpPr>
          <p:nvPr/>
        </p:nvCxnSpPr>
        <p:spPr>
          <a:xfrm flipV="1">
            <a:off x="5155039" y="3140791"/>
            <a:ext cx="0" cy="63221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A2730A5-7367-654F-B259-62F8AFEF6873}"/>
              </a:ext>
            </a:extLst>
          </p:cNvPr>
          <p:cNvCxnSpPr>
            <a:cxnSpLocks/>
          </p:cNvCxnSpPr>
          <p:nvPr/>
        </p:nvCxnSpPr>
        <p:spPr>
          <a:xfrm flipV="1">
            <a:off x="2401330" y="4129892"/>
            <a:ext cx="2496208" cy="98726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9EB071E-4A88-C145-9DA8-92F8F0A29194}"/>
              </a:ext>
            </a:extLst>
          </p:cNvPr>
          <p:cNvCxnSpPr>
            <a:cxnSpLocks/>
          </p:cNvCxnSpPr>
          <p:nvPr/>
        </p:nvCxnSpPr>
        <p:spPr>
          <a:xfrm flipH="1" flipV="1">
            <a:off x="5550494" y="4072455"/>
            <a:ext cx="2594739" cy="92202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450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0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4370C-A113-0145-ABB4-CEEE7C18D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843" y="358346"/>
            <a:ext cx="11516498" cy="10132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Consider the relation | (divides) on a finite set </a:t>
            </a:r>
          </a:p>
          <a:p>
            <a:pPr marL="0" indent="0">
              <a:buNone/>
            </a:pPr>
            <a:r>
              <a:rPr lang="en-US" dirty="0"/>
              <a:t>A = {1, 2, 3, 4, 5, 6, 7, 8, 9, 10, 11, 12, 13, 14, 15}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68E5B05-97F0-D74D-BDA1-A40D9B33E5F0}"/>
              </a:ext>
            </a:extLst>
          </p:cNvPr>
          <p:cNvGrpSpPr/>
          <p:nvPr/>
        </p:nvGrpSpPr>
        <p:grpSpPr>
          <a:xfrm>
            <a:off x="1216111" y="1904762"/>
            <a:ext cx="8467465" cy="3878200"/>
            <a:chOff x="1216111" y="1904762"/>
            <a:chExt cx="8467465" cy="387820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DAEC6F9-0FDD-C046-B8BB-CBC01A44E260}"/>
                </a:ext>
              </a:extLst>
            </p:cNvPr>
            <p:cNvSpPr txBox="1"/>
            <p:nvPr/>
          </p:nvSpPr>
          <p:spPr>
            <a:xfrm>
              <a:off x="5511114" y="5263978"/>
              <a:ext cx="494270" cy="51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1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0D06356-4090-9841-BE2F-28B6B209DE7F}"/>
                </a:ext>
              </a:extLst>
            </p:cNvPr>
            <p:cNvSpPr txBox="1"/>
            <p:nvPr/>
          </p:nvSpPr>
          <p:spPr>
            <a:xfrm>
              <a:off x="1783493" y="4147751"/>
              <a:ext cx="494270" cy="51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2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7E11A04-113A-9942-A9FB-3542C6FB63BA}"/>
                </a:ext>
              </a:extLst>
            </p:cNvPr>
            <p:cNvSpPr txBox="1"/>
            <p:nvPr/>
          </p:nvSpPr>
          <p:spPr>
            <a:xfrm>
              <a:off x="3194222" y="4155988"/>
              <a:ext cx="494270" cy="51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3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61FD5AF-8D55-8E41-BE58-7A887FD4CDF7}"/>
                </a:ext>
              </a:extLst>
            </p:cNvPr>
            <p:cNvSpPr txBox="1"/>
            <p:nvPr/>
          </p:nvSpPr>
          <p:spPr>
            <a:xfrm>
              <a:off x="4603922" y="4155988"/>
              <a:ext cx="494270" cy="51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5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258710C-59AA-5C41-B6A4-89EB45DB1CF7}"/>
                </a:ext>
              </a:extLst>
            </p:cNvPr>
            <p:cNvSpPr txBox="1"/>
            <p:nvPr/>
          </p:nvSpPr>
          <p:spPr>
            <a:xfrm>
              <a:off x="6096000" y="4155988"/>
              <a:ext cx="494270" cy="51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7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FB97118-87E2-3840-833E-57895A777496}"/>
                </a:ext>
              </a:extLst>
            </p:cNvPr>
            <p:cNvSpPr txBox="1"/>
            <p:nvPr/>
          </p:nvSpPr>
          <p:spPr>
            <a:xfrm>
              <a:off x="7424351" y="4155988"/>
              <a:ext cx="7125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11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6C72559-30E2-BA40-A339-367D160A8C37}"/>
                </a:ext>
              </a:extLst>
            </p:cNvPr>
            <p:cNvSpPr txBox="1"/>
            <p:nvPr/>
          </p:nvSpPr>
          <p:spPr>
            <a:xfrm>
              <a:off x="1318056" y="2862530"/>
              <a:ext cx="7125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4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665BA14-041F-B14C-9EC4-4617BCBEE7C0}"/>
                </a:ext>
              </a:extLst>
            </p:cNvPr>
            <p:cNvSpPr txBox="1"/>
            <p:nvPr/>
          </p:nvSpPr>
          <p:spPr>
            <a:xfrm>
              <a:off x="2570213" y="2862530"/>
              <a:ext cx="5457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6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0FE4A4D-D109-B742-832F-55E30C3F360B}"/>
                </a:ext>
              </a:extLst>
            </p:cNvPr>
            <p:cNvSpPr txBox="1"/>
            <p:nvPr/>
          </p:nvSpPr>
          <p:spPr>
            <a:xfrm>
              <a:off x="8971004" y="4147751"/>
              <a:ext cx="7125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13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D0F7484-2E3E-BD48-9869-95C6653FDA7C}"/>
                </a:ext>
              </a:extLst>
            </p:cNvPr>
            <p:cNvSpPr txBox="1"/>
            <p:nvPr/>
          </p:nvSpPr>
          <p:spPr>
            <a:xfrm>
              <a:off x="5098192" y="2846056"/>
              <a:ext cx="7125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10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C41E045-6E63-FF46-A2E8-14823A7BF406}"/>
                </a:ext>
              </a:extLst>
            </p:cNvPr>
            <p:cNvSpPr txBox="1"/>
            <p:nvPr/>
          </p:nvSpPr>
          <p:spPr>
            <a:xfrm>
              <a:off x="3893412" y="2846056"/>
              <a:ext cx="5457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9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065500A-60AA-4240-9062-33CD4CA43654}"/>
                </a:ext>
              </a:extLst>
            </p:cNvPr>
            <p:cNvSpPr txBox="1"/>
            <p:nvPr/>
          </p:nvSpPr>
          <p:spPr>
            <a:xfrm>
              <a:off x="6469789" y="2862530"/>
              <a:ext cx="7125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14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09366AA-067B-2947-A434-8F2D28F71D3C}"/>
                </a:ext>
              </a:extLst>
            </p:cNvPr>
            <p:cNvSpPr txBox="1"/>
            <p:nvPr/>
          </p:nvSpPr>
          <p:spPr>
            <a:xfrm>
              <a:off x="7956722" y="2846056"/>
              <a:ext cx="7125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15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692943E-C893-A942-816A-B26EBEC7D6E7}"/>
                </a:ext>
              </a:extLst>
            </p:cNvPr>
            <p:cNvSpPr txBox="1"/>
            <p:nvPr/>
          </p:nvSpPr>
          <p:spPr>
            <a:xfrm>
              <a:off x="1216111" y="1915003"/>
              <a:ext cx="7125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8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1D57B5B-2C78-284F-91A8-26172FFC5827}"/>
                </a:ext>
              </a:extLst>
            </p:cNvPr>
            <p:cNvSpPr txBox="1"/>
            <p:nvPr/>
          </p:nvSpPr>
          <p:spPr>
            <a:xfrm>
              <a:off x="3115968" y="1904762"/>
              <a:ext cx="7125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12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E1065299-0D37-D34F-A6AB-B5D3A74B161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60765" y="4497665"/>
              <a:ext cx="3293713" cy="1025805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73AD0990-89F5-4E4D-9089-9CF8F15781D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472255" y="4514139"/>
              <a:ext cx="2038859" cy="910672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6BF84545-DB07-EF45-9E19-0F28E1E5EF5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830462" y="4577787"/>
              <a:ext cx="807308" cy="749839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A03A0F55-B5BA-7946-AF5C-28BCCFD90F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27240" y="4577787"/>
              <a:ext cx="395416" cy="82604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5E9B81AD-F60A-284C-AAA5-DAB99041E2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14253" y="4577787"/>
              <a:ext cx="1598655" cy="867424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11B2A8D0-1635-F842-A37F-36739946FE30}"/>
                </a:ext>
              </a:extLst>
            </p:cNvPr>
            <p:cNvCxnSpPr>
              <a:cxnSpLocks/>
              <a:stCxn id="4" idx="3"/>
            </p:cNvCxnSpPr>
            <p:nvPr/>
          </p:nvCxnSpPr>
          <p:spPr>
            <a:xfrm flipV="1">
              <a:off x="6005384" y="4536403"/>
              <a:ext cx="2965620" cy="98706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CDAA59E4-051F-8548-BC70-22EB22D7C534}"/>
                </a:ext>
              </a:extLst>
            </p:cNvPr>
            <p:cNvCxnSpPr>
              <a:cxnSpLocks/>
              <a:stCxn id="5" idx="0"/>
            </p:cNvCxnSpPr>
            <p:nvPr/>
          </p:nvCxnSpPr>
          <p:spPr>
            <a:xfrm flipH="1" flipV="1">
              <a:off x="1609472" y="3291017"/>
              <a:ext cx="421156" cy="856734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C4D0025D-1793-7143-B47E-20387818110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789548" y="3291017"/>
              <a:ext cx="476246" cy="86497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2031FB09-DF10-FC44-8C9C-EF46C543CE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01565" y="3216875"/>
              <a:ext cx="413949" cy="930876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1F1449EC-24F0-E342-A2F6-54544B2D91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0288" y="3258065"/>
              <a:ext cx="413949" cy="930876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C0DE178B-04DE-5347-AFA1-C21FFDAE8AE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54618" y="3249827"/>
              <a:ext cx="2934190" cy="1017372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ABA13FF8-D20F-3142-82A0-632F957C16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08424" y="3235511"/>
              <a:ext cx="4172462" cy="105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618482F8-3F28-3648-A6BB-DC2098B819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61472" y="3311835"/>
              <a:ext cx="592612" cy="980076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6C13D303-DC57-244A-A592-D61931B45B29}"/>
                </a:ext>
              </a:extLst>
            </p:cNvPr>
            <p:cNvCxnSpPr>
              <a:cxnSpLocks/>
              <a:stCxn id="8" idx="0"/>
            </p:cNvCxnSpPr>
            <p:nvPr/>
          </p:nvCxnSpPr>
          <p:spPr>
            <a:xfrm flipV="1">
              <a:off x="6343135" y="3265131"/>
              <a:ext cx="410730" cy="89085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BC4C03B1-A224-B446-A85B-04EA6C4EFD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60292" y="3272136"/>
              <a:ext cx="4396430" cy="1067804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08C806D5-54E5-084F-B8EE-74C43135A9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11696" y="3343390"/>
              <a:ext cx="3097426" cy="964995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89C20A3C-5103-844F-839B-5D4ED87AB95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6689" y="2365201"/>
              <a:ext cx="0" cy="497329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D8FF36D4-E436-BA42-83CB-DA6C455D6D0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17876" y="2331114"/>
              <a:ext cx="430283" cy="63003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BE91D2A6-943B-6B46-8EFC-760A9B1A4D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74342" y="2331114"/>
              <a:ext cx="1500837" cy="704214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12551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10A8B-5AF2-A048-9D02-BCD097318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70" y="407773"/>
            <a:ext cx="11331146" cy="75376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Consider the relation divides on the set {z ∈ Z : z | 30}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6801B43-BF47-BE43-AA2C-838E4477FF1A}"/>
              </a:ext>
            </a:extLst>
          </p:cNvPr>
          <p:cNvGrpSpPr/>
          <p:nvPr/>
        </p:nvGrpSpPr>
        <p:grpSpPr>
          <a:xfrm>
            <a:off x="1900671" y="1379078"/>
            <a:ext cx="7682403" cy="4145175"/>
            <a:chOff x="1900671" y="1379078"/>
            <a:chExt cx="7682403" cy="414517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B7F0E3F-6390-5144-8B33-7802BA01CFF3}"/>
                </a:ext>
              </a:extLst>
            </p:cNvPr>
            <p:cNvSpPr txBox="1"/>
            <p:nvPr/>
          </p:nvSpPr>
          <p:spPr>
            <a:xfrm>
              <a:off x="4725324" y="1379078"/>
              <a:ext cx="19023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     30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A20ACE5-D162-2349-B0B6-BDBE5CD42907}"/>
                </a:ext>
              </a:extLst>
            </p:cNvPr>
            <p:cNvSpPr txBox="1"/>
            <p:nvPr/>
          </p:nvSpPr>
          <p:spPr>
            <a:xfrm>
              <a:off x="1900671" y="2371466"/>
              <a:ext cx="10667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   6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D4443BA-48A2-C54C-8DF9-CB2D7870D749}"/>
                </a:ext>
              </a:extLst>
            </p:cNvPr>
            <p:cNvSpPr txBox="1"/>
            <p:nvPr/>
          </p:nvSpPr>
          <p:spPr>
            <a:xfrm>
              <a:off x="4953926" y="2371466"/>
              <a:ext cx="13807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   10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A382DE8-2706-3645-A637-8FEBFDA4DF6A}"/>
                </a:ext>
              </a:extLst>
            </p:cNvPr>
            <p:cNvSpPr txBox="1"/>
            <p:nvPr/>
          </p:nvSpPr>
          <p:spPr>
            <a:xfrm>
              <a:off x="2011029" y="3656686"/>
              <a:ext cx="8460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  2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89E1688-0216-7143-A206-14C792277820}"/>
                </a:ext>
              </a:extLst>
            </p:cNvPr>
            <p:cNvSpPr txBox="1"/>
            <p:nvPr/>
          </p:nvSpPr>
          <p:spPr>
            <a:xfrm>
              <a:off x="5169387" y="3574241"/>
              <a:ext cx="8460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  3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EA71748-3E13-2D4F-81DC-10988617BE13}"/>
                </a:ext>
              </a:extLst>
            </p:cNvPr>
            <p:cNvSpPr txBox="1"/>
            <p:nvPr/>
          </p:nvSpPr>
          <p:spPr>
            <a:xfrm>
              <a:off x="8469636" y="3574241"/>
              <a:ext cx="8460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  5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44D4ECA-06AA-8A41-9C73-FF4F0A9449EA}"/>
                </a:ext>
              </a:extLst>
            </p:cNvPr>
            <p:cNvSpPr txBox="1"/>
            <p:nvPr/>
          </p:nvSpPr>
          <p:spPr>
            <a:xfrm>
              <a:off x="5253470" y="5001033"/>
              <a:ext cx="8460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  1</a:t>
              </a: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F99564AC-1A83-1748-A6B6-2AA0F51F8986}"/>
                </a:ext>
              </a:extLst>
            </p:cNvPr>
            <p:cNvCxnSpPr/>
            <p:nvPr/>
          </p:nvCxnSpPr>
          <p:spPr>
            <a:xfrm flipV="1">
              <a:off x="5589798" y="4179906"/>
              <a:ext cx="0" cy="740319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733B7692-EEE1-274C-93A9-4F113B0ABF1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31139" y="4179906"/>
              <a:ext cx="2622331" cy="955782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A9F3BC61-2A9F-1F40-B2EE-0C8FF3857D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92123" y="4097462"/>
              <a:ext cx="2850933" cy="1038226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01558DE2-F4F5-7B44-961C-83E003363435}"/>
                </a:ext>
              </a:extLst>
            </p:cNvPr>
            <p:cNvCxnSpPr/>
            <p:nvPr/>
          </p:nvCxnSpPr>
          <p:spPr>
            <a:xfrm flipV="1">
              <a:off x="2352609" y="2894686"/>
              <a:ext cx="0" cy="740319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E972BDB4-0F36-7741-BDA0-7B1504E09C97}"/>
                </a:ext>
              </a:extLst>
            </p:cNvPr>
            <p:cNvCxnSpPr/>
            <p:nvPr/>
          </p:nvCxnSpPr>
          <p:spPr>
            <a:xfrm flipV="1">
              <a:off x="8779687" y="2916367"/>
              <a:ext cx="0" cy="740319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6313DE29-3DA2-A240-B744-B1522CA8D68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92123" y="2739244"/>
              <a:ext cx="2535622" cy="89576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0930056B-9569-334D-A690-D86EF170568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767773" y="2786583"/>
              <a:ext cx="2535622" cy="89576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2B0E957D-D5EB-3842-AB4F-2A38D8C2AA9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890659" y="1740491"/>
              <a:ext cx="2437086" cy="784482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C2901F51-C75B-CE41-AB26-D70265B545B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51852" y="1804196"/>
              <a:ext cx="2007480" cy="753542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8A9DF666-3500-5E47-886A-5D87F55033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26888" y="1892758"/>
              <a:ext cx="0" cy="632215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DE33146D-13CA-6C42-A3ED-66910DF1DF9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73179" y="2881859"/>
              <a:ext cx="2496208" cy="98726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0F50FC06-396D-274F-ADFB-8ADB65E66F5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822343" y="2824422"/>
              <a:ext cx="2594739" cy="92202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7B54D03-96E2-2D4B-BD18-49665EF7467E}"/>
                </a:ext>
              </a:extLst>
            </p:cNvPr>
            <p:cNvSpPr txBox="1"/>
            <p:nvPr/>
          </p:nvSpPr>
          <p:spPr>
            <a:xfrm>
              <a:off x="8202278" y="2301201"/>
              <a:ext cx="13807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   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9718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F45C1-59CB-7949-AF8B-B2FD461B2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51" y="580768"/>
            <a:ext cx="10983097" cy="590511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We have seen in the </a:t>
            </a:r>
            <a:r>
              <a:rPr lang="en-US" dirty="0" err="1"/>
              <a:t>Hasse</a:t>
            </a:r>
            <a:r>
              <a:rPr lang="en-US" dirty="0"/>
              <a:t> diagrams that partial orders can have elements that are not comparable, such as {</a:t>
            </a:r>
            <a:r>
              <a:rPr lang="en-US" dirty="0" err="1"/>
              <a:t>a,b</a:t>
            </a:r>
            <a:r>
              <a:rPr lang="en-US" dirty="0"/>
              <a:t>} and {</a:t>
            </a:r>
            <a:r>
              <a:rPr lang="en-US" dirty="0" err="1"/>
              <a:t>b,c</a:t>
            </a:r>
            <a:r>
              <a:rPr lang="en-US" dirty="0"/>
              <a:t>} in the diagram for </a:t>
            </a:r>
            <a:r>
              <a:rPr lang="en-US" dirty="0"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P</a:t>
            </a:r>
            <a:r>
              <a:rPr lang="en-US" dirty="0"/>
              <a:t>(A).</a:t>
            </a:r>
          </a:p>
          <a:p>
            <a:pPr marL="0" indent="0">
              <a:buNone/>
            </a:pPr>
            <a:r>
              <a:rPr lang="en-US" dirty="0"/>
              <a:t>Neither is a subset of the other.</a:t>
            </a:r>
          </a:p>
          <a:p>
            <a:pPr marL="0" indent="0">
              <a:buNone/>
            </a:pPr>
            <a:r>
              <a:rPr lang="en-US" dirty="0"/>
              <a:t>When for a partial order &lt;, either a &lt; b or b &lt; a, then they are </a:t>
            </a:r>
            <a:r>
              <a:rPr lang="en-US" i="1" dirty="0"/>
              <a:t>comparable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otherwise they are </a:t>
            </a:r>
            <a:r>
              <a:rPr lang="en-US" i="1" dirty="0"/>
              <a:t>incomparable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the divides ordering, 5 and 12 are incomparable, but 5 and 30 are comparable.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 (strict) partial order for which all elements are comparable is a </a:t>
            </a:r>
          </a:p>
          <a:p>
            <a:pPr marL="0" indent="0">
              <a:buNone/>
            </a:pPr>
            <a:r>
              <a:rPr lang="en-US" i="1" dirty="0"/>
              <a:t>(strict) total order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487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F1F2A-85CD-A645-8F8C-38F148EEA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30" y="691978"/>
            <a:ext cx="10933670" cy="548498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order &lt;= on Z is a total order. The order &lt; on Z is a strict total order.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dirty="0" err="1"/>
              <a:t>Hasse</a:t>
            </a:r>
            <a:r>
              <a:rPr lang="en-US" dirty="0"/>
              <a:t> diagram for a total order is boring, it is simply a row (or tower) of arrows.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1769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919FF9-85AB-544C-BAD8-29F3FE714B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239" y="171574"/>
            <a:ext cx="11792607" cy="613804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Minimal and maximal elements. A </a:t>
            </a:r>
            <a:r>
              <a:rPr lang="en-US" i="1" dirty="0"/>
              <a:t>minimal element</a:t>
            </a:r>
            <a:r>
              <a:rPr lang="en-US" dirty="0"/>
              <a:t> in a partial order &lt; on a set S is an element x ∈ S such that for any y ∈ S such that y != x then not( y &lt; x 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 </a:t>
            </a:r>
            <a:r>
              <a:rPr lang="en-US" i="1" dirty="0"/>
              <a:t>maximal element</a:t>
            </a:r>
            <a:r>
              <a:rPr lang="en-US" dirty="0"/>
              <a:t> in a partial order &lt; on a set S is an element x ∈ S such that </a:t>
            </a:r>
            <a:r>
              <a:rPr lang="en-US" dirty="0" err="1"/>
              <a:t>thfor</a:t>
            </a:r>
            <a:r>
              <a:rPr lang="en-US" dirty="0"/>
              <a:t> </a:t>
            </a:r>
            <a:r>
              <a:rPr lang="en-US" dirty="0" err="1"/>
              <a:t>anyy</a:t>
            </a:r>
            <a:r>
              <a:rPr lang="en-US" dirty="0"/>
              <a:t> ∈ S such that y != x then not( x &lt; y 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Example: consider the divides relation on {2,3,4,5,6,7,8,9,10, 12} (no 11)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A44CCC5-CFA9-4240-81CC-4E083CC0C99E}"/>
              </a:ext>
            </a:extLst>
          </p:cNvPr>
          <p:cNvGrpSpPr/>
          <p:nvPr/>
        </p:nvGrpSpPr>
        <p:grpSpPr>
          <a:xfrm>
            <a:off x="543449" y="3539406"/>
            <a:ext cx="5374159" cy="2770210"/>
            <a:chOff x="1499890" y="3807135"/>
            <a:chExt cx="5374159" cy="277021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535748D-1646-7944-B53C-7E03260B0EC3}"/>
                </a:ext>
              </a:extLst>
            </p:cNvPr>
            <p:cNvSpPr txBox="1"/>
            <p:nvPr/>
          </p:nvSpPr>
          <p:spPr>
            <a:xfrm>
              <a:off x="2067272" y="6050124"/>
              <a:ext cx="494270" cy="51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2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7C7AF36-38F7-5547-8563-DD52AFA072F5}"/>
                </a:ext>
              </a:extLst>
            </p:cNvPr>
            <p:cNvSpPr txBox="1"/>
            <p:nvPr/>
          </p:nvSpPr>
          <p:spPr>
            <a:xfrm>
              <a:off x="3478001" y="6058361"/>
              <a:ext cx="494270" cy="51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3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0CF0A79-8300-EC4B-81F9-7A5AAFC34F8F}"/>
                </a:ext>
              </a:extLst>
            </p:cNvPr>
            <p:cNvSpPr txBox="1"/>
            <p:nvPr/>
          </p:nvSpPr>
          <p:spPr>
            <a:xfrm>
              <a:off x="4887701" y="6058361"/>
              <a:ext cx="494270" cy="51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5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C45C3E9-11DA-7D4A-96F6-DEF20F50BA92}"/>
                </a:ext>
              </a:extLst>
            </p:cNvPr>
            <p:cNvSpPr txBox="1"/>
            <p:nvPr/>
          </p:nvSpPr>
          <p:spPr>
            <a:xfrm>
              <a:off x="6379779" y="6058361"/>
              <a:ext cx="494270" cy="51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7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0A09A2E-97AF-4B4B-8BA4-B267B2F2430B}"/>
                </a:ext>
              </a:extLst>
            </p:cNvPr>
            <p:cNvSpPr txBox="1"/>
            <p:nvPr/>
          </p:nvSpPr>
          <p:spPr>
            <a:xfrm>
              <a:off x="1601835" y="4764903"/>
              <a:ext cx="7125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44CF567-C9BF-4848-A032-12355E1E24E5}"/>
                </a:ext>
              </a:extLst>
            </p:cNvPr>
            <p:cNvSpPr txBox="1"/>
            <p:nvPr/>
          </p:nvSpPr>
          <p:spPr>
            <a:xfrm>
              <a:off x="2853992" y="4764903"/>
              <a:ext cx="5457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6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53F024E-1361-E14C-9F37-CDE90C76D953}"/>
                </a:ext>
              </a:extLst>
            </p:cNvPr>
            <p:cNvSpPr txBox="1"/>
            <p:nvPr/>
          </p:nvSpPr>
          <p:spPr>
            <a:xfrm>
              <a:off x="5381971" y="4748429"/>
              <a:ext cx="7125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10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35CC48C-9184-5E4B-B160-D42D77A68CC0}"/>
                </a:ext>
              </a:extLst>
            </p:cNvPr>
            <p:cNvSpPr txBox="1"/>
            <p:nvPr/>
          </p:nvSpPr>
          <p:spPr>
            <a:xfrm>
              <a:off x="4177191" y="4748429"/>
              <a:ext cx="5457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9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34FCCD8-5197-F745-87C4-9FCD05108266}"/>
                </a:ext>
              </a:extLst>
            </p:cNvPr>
            <p:cNvSpPr txBox="1"/>
            <p:nvPr/>
          </p:nvSpPr>
          <p:spPr>
            <a:xfrm>
              <a:off x="1499890" y="3817376"/>
              <a:ext cx="7125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8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148FE0B-81D4-284E-8EA3-6F97845D5948}"/>
                </a:ext>
              </a:extLst>
            </p:cNvPr>
            <p:cNvSpPr txBox="1"/>
            <p:nvPr/>
          </p:nvSpPr>
          <p:spPr>
            <a:xfrm>
              <a:off x="3399747" y="3807135"/>
              <a:ext cx="7125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12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85203E20-804F-4344-B378-936A496475FD}"/>
                </a:ext>
              </a:extLst>
            </p:cNvPr>
            <p:cNvCxnSpPr>
              <a:cxnSpLocks/>
              <a:stCxn id="6" idx="0"/>
            </p:cNvCxnSpPr>
            <p:nvPr/>
          </p:nvCxnSpPr>
          <p:spPr>
            <a:xfrm flipH="1" flipV="1">
              <a:off x="1893251" y="5193390"/>
              <a:ext cx="421156" cy="856734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97E2420D-ABDA-DA4F-BDB5-9D4F0AC0831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073327" y="5193390"/>
              <a:ext cx="476246" cy="86497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A188C99C-DBE8-0640-BAD6-649E3CE4CC8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85344" y="5119248"/>
              <a:ext cx="413949" cy="930876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DC163148-783C-7540-BF04-9F1F1DA843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74067" y="5160438"/>
              <a:ext cx="413949" cy="930876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5E5CB220-4218-5A41-A68C-392BC5ED495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38397" y="5152200"/>
              <a:ext cx="2934190" cy="1017372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D6742E77-8E62-944B-B326-AFCBD7E7C0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45251" y="5214208"/>
              <a:ext cx="592612" cy="980076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2F226948-9E6C-C64B-8989-E06010E633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10468" y="4267574"/>
              <a:ext cx="0" cy="497329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912040D6-2BFE-1247-AD1A-F3BE36A8AA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01655" y="4233487"/>
              <a:ext cx="430283" cy="63003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425AF0F0-F46B-1240-961D-2866EF0597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58121" y="4233487"/>
              <a:ext cx="1500837" cy="704214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C2710DAC-6B01-9A4F-B594-3A0B58B79188}"/>
              </a:ext>
            </a:extLst>
          </p:cNvPr>
          <p:cNvSpPr txBox="1"/>
          <p:nvPr/>
        </p:nvSpPr>
        <p:spPr>
          <a:xfrm>
            <a:off x="6421821" y="3605048"/>
            <a:ext cx="55690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We can see from the </a:t>
            </a:r>
            <a:r>
              <a:rPr lang="en-US" sz="2800" dirty="0" err="1"/>
              <a:t>Hasse</a:t>
            </a:r>
            <a:r>
              <a:rPr lang="en-US" sz="2800" dirty="0"/>
              <a:t> Diagram that 2, 3, 5, 7 are minimal elements and 7, 8, 9, 10 and 12 are maximal</a:t>
            </a:r>
          </a:p>
        </p:txBody>
      </p:sp>
    </p:spTree>
    <p:extLst>
      <p:ext uri="{BB962C8B-B14F-4D97-AF65-F5344CB8AC3E}">
        <p14:creationId xmlns:p14="http://schemas.microsoft.com/office/powerpoint/2010/main" val="35421319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D5718-E4B5-414A-9046-15DA5B017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413" y="525516"/>
            <a:ext cx="11193517" cy="586477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For a partial relation &lt; on a set S, </a:t>
            </a:r>
          </a:p>
          <a:p>
            <a:pPr marL="0" indent="0">
              <a:buNone/>
            </a:pPr>
            <a:r>
              <a:rPr lang="en-US" dirty="0"/>
              <a:t>a </a:t>
            </a:r>
            <a:r>
              <a:rPr lang="en-US" i="1" dirty="0"/>
              <a:t>minimum element </a:t>
            </a:r>
            <a:r>
              <a:rPr lang="en-US" dirty="0"/>
              <a:t>is an element x ∈ S such that for all y ∈ S, x &lt; y </a:t>
            </a:r>
          </a:p>
          <a:p>
            <a:pPr marL="0" indent="0">
              <a:buNone/>
            </a:pPr>
            <a:r>
              <a:rPr lang="en-US" dirty="0"/>
              <a:t>a </a:t>
            </a:r>
            <a:r>
              <a:rPr lang="en-US" i="1" dirty="0"/>
              <a:t>maximum element </a:t>
            </a:r>
            <a:r>
              <a:rPr lang="en-US" dirty="0"/>
              <a:t>is an element x ∈ S such that for all y ∈ S, y &lt; x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previous example did not have a minimum  or maximum.  </a:t>
            </a:r>
          </a:p>
          <a:p>
            <a:pPr marL="0" indent="0">
              <a:buNone/>
            </a:pPr>
            <a:r>
              <a:rPr lang="en-US" dirty="0"/>
              <a:t>However the divisors of 30 with the | (divides) order has minimum 1 and maximum 30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41D0100-8544-A14E-A1A7-3D80FE805894}"/>
              </a:ext>
            </a:extLst>
          </p:cNvPr>
          <p:cNvGrpSpPr/>
          <p:nvPr/>
        </p:nvGrpSpPr>
        <p:grpSpPr>
          <a:xfrm>
            <a:off x="2762520" y="3878317"/>
            <a:ext cx="5803412" cy="2664372"/>
            <a:chOff x="1900671" y="1379078"/>
            <a:chExt cx="7682403" cy="414517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41C3381-1FE8-A14F-AECC-F2159BD94E3E}"/>
                </a:ext>
              </a:extLst>
            </p:cNvPr>
            <p:cNvSpPr txBox="1"/>
            <p:nvPr/>
          </p:nvSpPr>
          <p:spPr>
            <a:xfrm>
              <a:off x="4725324" y="1379078"/>
              <a:ext cx="19023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     30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466FBD3-D6EA-0C4F-9E12-0927129A4089}"/>
                </a:ext>
              </a:extLst>
            </p:cNvPr>
            <p:cNvSpPr txBox="1"/>
            <p:nvPr/>
          </p:nvSpPr>
          <p:spPr>
            <a:xfrm>
              <a:off x="1900671" y="2371466"/>
              <a:ext cx="10667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   6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D59F5C1-23CC-F94D-AF97-EE742537FA8E}"/>
                </a:ext>
              </a:extLst>
            </p:cNvPr>
            <p:cNvSpPr txBox="1"/>
            <p:nvPr/>
          </p:nvSpPr>
          <p:spPr>
            <a:xfrm>
              <a:off x="4953926" y="2371466"/>
              <a:ext cx="13807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   10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7154328-E9C2-7B4E-BF41-DC7AA328CFC5}"/>
                </a:ext>
              </a:extLst>
            </p:cNvPr>
            <p:cNvSpPr txBox="1"/>
            <p:nvPr/>
          </p:nvSpPr>
          <p:spPr>
            <a:xfrm>
              <a:off x="2011029" y="3656686"/>
              <a:ext cx="8460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  2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9BEFAE7-AB10-1A4D-9C13-EDFC15FBB6D0}"/>
                </a:ext>
              </a:extLst>
            </p:cNvPr>
            <p:cNvSpPr txBox="1"/>
            <p:nvPr/>
          </p:nvSpPr>
          <p:spPr>
            <a:xfrm>
              <a:off x="5169387" y="3574241"/>
              <a:ext cx="8460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  3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A0E3903-1DB5-0A48-B876-75C70A525319}"/>
                </a:ext>
              </a:extLst>
            </p:cNvPr>
            <p:cNvSpPr txBox="1"/>
            <p:nvPr/>
          </p:nvSpPr>
          <p:spPr>
            <a:xfrm>
              <a:off x="8469636" y="3574241"/>
              <a:ext cx="8460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  5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5CF0F02-3E54-6B4D-B546-B0F139E6B469}"/>
                </a:ext>
              </a:extLst>
            </p:cNvPr>
            <p:cNvSpPr txBox="1"/>
            <p:nvPr/>
          </p:nvSpPr>
          <p:spPr>
            <a:xfrm>
              <a:off x="5253470" y="5001033"/>
              <a:ext cx="8460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  1</a:t>
              </a:r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DDF76886-180E-5042-8A55-7B91E7AFE372}"/>
                </a:ext>
              </a:extLst>
            </p:cNvPr>
            <p:cNvCxnSpPr/>
            <p:nvPr/>
          </p:nvCxnSpPr>
          <p:spPr>
            <a:xfrm flipV="1">
              <a:off x="5589798" y="4179906"/>
              <a:ext cx="0" cy="740319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C20452E8-0B90-E64E-8831-99211B5A7E7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31139" y="4179906"/>
              <a:ext cx="2622331" cy="955782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F678A464-5B27-E945-87FE-EA399F91BD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92123" y="4097462"/>
              <a:ext cx="2850933" cy="1038226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8AD19C33-9764-5644-90A4-F4000AFB7AD5}"/>
                </a:ext>
              </a:extLst>
            </p:cNvPr>
            <p:cNvCxnSpPr/>
            <p:nvPr/>
          </p:nvCxnSpPr>
          <p:spPr>
            <a:xfrm flipV="1">
              <a:off x="2352609" y="2894686"/>
              <a:ext cx="0" cy="740319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BF279F65-737F-2043-A91D-DF4A39544492}"/>
                </a:ext>
              </a:extLst>
            </p:cNvPr>
            <p:cNvCxnSpPr/>
            <p:nvPr/>
          </p:nvCxnSpPr>
          <p:spPr>
            <a:xfrm flipV="1">
              <a:off x="8779687" y="2916367"/>
              <a:ext cx="0" cy="740319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872F7F7E-78F2-8B4C-B024-0E34AF1CB0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92123" y="2739244"/>
              <a:ext cx="2535622" cy="89576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D03A1A7A-34EC-494B-8198-0414ED23431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767773" y="2786583"/>
              <a:ext cx="2535622" cy="89576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648F2E08-4D17-4849-BF4D-DFD917DD43E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890659" y="1740491"/>
              <a:ext cx="2437086" cy="784482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3FDE53A1-BCD4-4448-9B73-92ED7222205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51852" y="1804196"/>
              <a:ext cx="2007480" cy="753542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D6A9008F-9530-4F44-AFDF-613D00F453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26888" y="1892758"/>
              <a:ext cx="0" cy="632215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DEC712F0-A362-7D48-8313-3B5D19D48A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73179" y="2881859"/>
              <a:ext cx="2496208" cy="98726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2AAF2616-9276-D043-A0BD-C27CA0B1E9A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822343" y="2824422"/>
              <a:ext cx="2594739" cy="92202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4861241-420B-4248-BC1C-7EED9E2DCD0E}"/>
                </a:ext>
              </a:extLst>
            </p:cNvPr>
            <p:cNvSpPr txBox="1"/>
            <p:nvPr/>
          </p:nvSpPr>
          <p:spPr>
            <a:xfrm>
              <a:off x="8202278" y="2301201"/>
              <a:ext cx="13807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   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56246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D3A18-0454-D949-9F3A-13F59EB22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25" y="493986"/>
            <a:ext cx="11855668" cy="591732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last theorem for the semester:</a:t>
            </a:r>
          </a:p>
          <a:p>
            <a:pPr marL="0" indent="0" fontAlgn="base">
              <a:buNone/>
            </a:pPr>
            <a:r>
              <a:rPr lang="en-US" dirty="0"/>
              <a:t>Theorem 8.3 (Every partial order has a minimal/maximal element on a finite set)</a:t>
            </a:r>
          </a:p>
          <a:p>
            <a:pPr marL="0" indent="0" fontAlgn="base">
              <a:buNone/>
            </a:pPr>
            <a:endParaRPr lang="en-US" i="1"/>
          </a:p>
          <a:p>
            <a:pPr marL="0" indent="0" fontAlgn="base">
              <a:buNone/>
            </a:pPr>
            <a:r>
              <a:rPr lang="en-US" i="1"/>
              <a:t>Let</a:t>
            </a:r>
            <a:r>
              <a:rPr lang="en-US"/>
              <a:t> </a:t>
            </a:r>
            <a:r>
              <a:rPr lang="en-US" dirty="0"/>
              <a:t>≼ ⊆ </a:t>
            </a:r>
            <a:r>
              <a:rPr lang="en-US" i="1" dirty="0"/>
              <a:t>A</a:t>
            </a:r>
            <a:r>
              <a:rPr lang="en-US" dirty="0"/>
              <a:t> × </a:t>
            </a:r>
            <a:r>
              <a:rPr lang="en-US" i="1" dirty="0"/>
              <a:t>A</a:t>
            </a:r>
            <a:r>
              <a:rPr lang="en-US" dirty="0"/>
              <a:t> </a:t>
            </a:r>
            <a:r>
              <a:rPr lang="en-US" i="1" dirty="0"/>
              <a:t>be a partial order on a finite set A. Then</a:t>
            </a:r>
            <a:r>
              <a:rPr lang="en-US" dirty="0"/>
              <a:t> ≼ </a:t>
            </a:r>
            <a:r>
              <a:rPr lang="en-US" i="1" dirty="0"/>
              <a:t>has at least one minimal element and at least one maximal element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636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AD143-23C3-B743-9F8E-3262653E0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5" y="536028"/>
            <a:ext cx="11298621" cy="588579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 relation R on a set A is an equivalence relation if it has these properties:</a:t>
            </a:r>
          </a:p>
          <a:p>
            <a:pPr marL="0" indent="0">
              <a:buNone/>
            </a:pPr>
            <a:r>
              <a:rPr lang="en-US" dirty="0"/>
              <a:t>R is reflexive</a:t>
            </a:r>
          </a:p>
          <a:p>
            <a:pPr marL="0" indent="0">
              <a:buNone/>
            </a:pPr>
            <a:r>
              <a:rPr lang="en-US" dirty="0"/>
              <a:t>R is symmetric</a:t>
            </a:r>
          </a:p>
          <a:p>
            <a:pPr marL="0" indent="0">
              <a:buNone/>
            </a:pPr>
            <a:r>
              <a:rPr lang="en-US" dirty="0"/>
              <a:t>R is transitive.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simplest example is equality: </a:t>
            </a:r>
          </a:p>
          <a:p>
            <a:pPr marL="0" indent="0">
              <a:buNone/>
            </a:pPr>
            <a:r>
              <a:rPr lang="en-US" dirty="0"/>
              <a:t>a = a; </a:t>
            </a:r>
          </a:p>
          <a:p>
            <a:pPr marL="0" indent="0">
              <a:buNone/>
            </a:pPr>
            <a:r>
              <a:rPr lang="en-US" dirty="0"/>
              <a:t>if a = b, then b = a;</a:t>
            </a:r>
          </a:p>
          <a:p>
            <a:pPr marL="0" indent="0">
              <a:buNone/>
            </a:pPr>
            <a:r>
              <a:rPr lang="en-US" dirty="0"/>
              <a:t>if a = b and b = c, then a = c.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On the set A = {a, ,b, c, d},  = is the relation {&lt;</a:t>
            </a:r>
            <a:r>
              <a:rPr lang="en-US" dirty="0" err="1"/>
              <a:t>a,a</a:t>
            </a:r>
            <a:r>
              <a:rPr lang="en-US" dirty="0"/>
              <a:t>&gt;, &lt;</a:t>
            </a:r>
            <a:r>
              <a:rPr lang="en-US" dirty="0" err="1"/>
              <a:t>b,b</a:t>
            </a:r>
            <a:r>
              <a:rPr lang="en-US" dirty="0"/>
              <a:t>&gt;, &lt;</a:t>
            </a:r>
            <a:r>
              <a:rPr lang="en-US" dirty="0" err="1"/>
              <a:t>c,c</a:t>
            </a:r>
            <a:r>
              <a:rPr lang="en-US" dirty="0"/>
              <a:t>&gt;, &lt;</a:t>
            </a:r>
            <a:r>
              <a:rPr lang="en-US" dirty="0" err="1"/>
              <a:t>d,d</a:t>
            </a:r>
            <a:r>
              <a:rPr lang="en-US" dirty="0"/>
              <a:t>&gt;}</a:t>
            </a:r>
          </a:p>
        </p:txBody>
      </p:sp>
    </p:spTree>
    <p:extLst>
      <p:ext uri="{BB962C8B-B14F-4D97-AF65-F5344CB8AC3E}">
        <p14:creationId xmlns:p14="http://schemas.microsoft.com/office/powerpoint/2010/main" val="301575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7E7B19-CAFD-4D42-BE4F-D247D45B2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186" y="325821"/>
            <a:ext cx="11813627" cy="604344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On the set of people the relation Sib = “has the same parents as” is an equivalence:</a:t>
            </a:r>
          </a:p>
          <a:p>
            <a:pPr marL="0" indent="0">
              <a:buNone/>
            </a:pPr>
            <a:r>
              <a:rPr lang="en-US" dirty="0"/>
              <a:t>Anyone has the same parents as themselves (so sibling is not quite the same)</a:t>
            </a:r>
          </a:p>
          <a:p>
            <a:pPr marL="0" indent="0">
              <a:buNone/>
            </a:pPr>
            <a:r>
              <a:rPr lang="en-US" dirty="0"/>
              <a:t>If x has the same parents as y, then y has the same parents as x</a:t>
            </a:r>
          </a:p>
          <a:p>
            <a:pPr marL="0" indent="0">
              <a:buNone/>
            </a:pPr>
            <a:r>
              <a:rPr lang="en-US" dirty="0"/>
              <a:t>If x has the same parents as y and y the same as z, then x has the same as z. </a:t>
            </a:r>
          </a:p>
          <a:p>
            <a:pPr marL="0" indent="0">
              <a:buNone/>
            </a:pPr>
            <a:r>
              <a:rPr lang="en-US" dirty="0"/>
              <a:t>(if we allowed half-siblings this would not work)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Common arithmetic example: On Z</a:t>
            </a:r>
            <a:r>
              <a:rPr lang="en-US" baseline="30000" dirty="0"/>
              <a:t>&gt;=0</a:t>
            </a:r>
            <a:r>
              <a:rPr lang="en-US" dirty="0"/>
              <a:t>, =</a:t>
            </a:r>
            <a:r>
              <a:rPr lang="en-US" baseline="-25000" dirty="0"/>
              <a:t>6</a:t>
            </a:r>
            <a:r>
              <a:rPr lang="en-US" dirty="0"/>
              <a:t> is the relation {x =</a:t>
            </a:r>
            <a:r>
              <a:rPr lang="en-US" baseline="-25000" dirty="0"/>
              <a:t>6</a:t>
            </a:r>
            <a:r>
              <a:rPr lang="en-US" dirty="0"/>
              <a:t> y if x = y mod 6}</a:t>
            </a:r>
          </a:p>
          <a:p>
            <a:pPr marL="0" indent="0">
              <a:buNone/>
            </a:pPr>
            <a:r>
              <a:rPr lang="en-US" dirty="0"/>
              <a:t>0 =</a:t>
            </a:r>
            <a:r>
              <a:rPr lang="en-US" baseline="-25000" dirty="0"/>
              <a:t>6</a:t>
            </a:r>
            <a:r>
              <a:rPr lang="en-US" dirty="0"/>
              <a:t> 6 =</a:t>
            </a:r>
            <a:r>
              <a:rPr lang="en-US" baseline="-25000" dirty="0"/>
              <a:t>6</a:t>
            </a:r>
            <a:r>
              <a:rPr lang="en-US" dirty="0"/>
              <a:t> 12 =</a:t>
            </a:r>
            <a:r>
              <a:rPr lang="en-US" baseline="-25000" dirty="0"/>
              <a:t>6</a:t>
            </a:r>
            <a:r>
              <a:rPr lang="en-US" dirty="0"/>
              <a:t> 18, etc., 1 =</a:t>
            </a:r>
            <a:r>
              <a:rPr lang="en-US" baseline="-25000" dirty="0"/>
              <a:t>6</a:t>
            </a:r>
            <a:r>
              <a:rPr lang="en-US" dirty="0"/>
              <a:t> 7 =</a:t>
            </a:r>
            <a:r>
              <a:rPr lang="en-US" baseline="-25000" dirty="0"/>
              <a:t>6</a:t>
            </a:r>
            <a:r>
              <a:rPr lang="en-US" dirty="0"/>
              <a:t> 13 …, 2 =</a:t>
            </a:r>
            <a:r>
              <a:rPr lang="en-US" baseline="-25000" dirty="0"/>
              <a:t>6</a:t>
            </a:r>
            <a:r>
              <a:rPr lang="en-US" dirty="0"/>
              <a:t> 8 =</a:t>
            </a:r>
            <a:r>
              <a:rPr lang="en-US" baseline="-25000" dirty="0"/>
              <a:t>6</a:t>
            </a:r>
            <a:r>
              <a:rPr lang="en-US" dirty="0"/>
              <a:t> 14 …, 3 =</a:t>
            </a:r>
            <a:r>
              <a:rPr lang="en-US" baseline="-25000" dirty="0"/>
              <a:t>6</a:t>
            </a:r>
            <a:r>
              <a:rPr lang="en-US" dirty="0"/>
              <a:t> 9 =</a:t>
            </a:r>
            <a:r>
              <a:rPr lang="en-US" baseline="-25000" dirty="0"/>
              <a:t>6</a:t>
            </a:r>
            <a:r>
              <a:rPr lang="en-US" dirty="0"/>
              <a:t> 15 …,</a:t>
            </a:r>
          </a:p>
          <a:p>
            <a:pPr marL="0" indent="0">
              <a:buNone/>
            </a:pPr>
            <a:r>
              <a:rPr lang="en-US" dirty="0"/>
              <a:t>4 =</a:t>
            </a:r>
            <a:r>
              <a:rPr lang="en-US" baseline="-25000" dirty="0"/>
              <a:t>6</a:t>
            </a:r>
            <a:r>
              <a:rPr lang="en-US" dirty="0"/>
              <a:t> 10 =</a:t>
            </a:r>
            <a:r>
              <a:rPr lang="en-US" baseline="-25000" dirty="0"/>
              <a:t>6</a:t>
            </a:r>
            <a:r>
              <a:rPr lang="en-US" dirty="0"/>
              <a:t> 16 …, 5 =</a:t>
            </a:r>
            <a:r>
              <a:rPr lang="en-US" baseline="-25000" dirty="0"/>
              <a:t>6</a:t>
            </a:r>
            <a:r>
              <a:rPr lang="en-US" dirty="0"/>
              <a:t> 11 =</a:t>
            </a:r>
            <a:r>
              <a:rPr lang="en-US" baseline="-25000" dirty="0"/>
              <a:t>6</a:t>
            </a:r>
            <a:r>
              <a:rPr lang="en-US" dirty="0"/>
              <a:t> 17 …. </a:t>
            </a:r>
          </a:p>
        </p:txBody>
      </p:sp>
    </p:spTree>
    <p:extLst>
      <p:ext uri="{BB962C8B-B14F-4D97-AF65-F5344CB8AC3E}">
        <p14:creationId xmlns:p14="http://schemas.microsoft.com/office/powerpoint/2010/main" val="324882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A7855-9901-B14A-8FF1-26CB147EF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21" y="367862"/>
            <a:ext cx="11424745" cy="60539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Equivalence classes: The equivalence class for an equivalence relation, R, on a set A for an element a ∈ A, is {b ∈ A | </a:t>
            </a:r>
            <a:r>
              <a:rPr lang="en-US" dirty="0" err="1"/>
              <a:t>aRb</a:t>
            </a:r>
            <a:r>
              <a:rPr lang="en-US" dirty="0"/>
              <a:t>}. </a:t>
            </a:r>
          </a:p>
          <a:p>
            <a:pPr marL="0" indent="0">
              <a:buNone/>
            </a:pPr>
            <a:r>
              <a:rPr lang="en-US" dirty="0"/>
              <a:t>We write [a] for this equivalence class.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the relation Sib from earlier, [</a:t>
            </a:r>
            <a:r>
              <a:rPr lang="en-US" dirty="0" err="1"/>
              <a:t>chris</a:t>
            </a:r>
            <a:r>
              <a:rPr lang="en-US" dirty="0"/>
              <a:t> (me)] = {</a:t>
            </a:r>
            <a:r>
              <a:rPr lang="en-US" dirty="0" err="1"/>
              <a:t>chris</a:t>
            </a:r>
            <a:r>
              <a:rPr lang="en-US" dirty="0"/>
              <a:t>, jack, </a:t>
            </a:r>
            <a:r>
              <a:rPr lang="en-US" dirty="0" err="1"/>
              <a:t>lizanne</a:t>
            </a:r>
            <a:r>
              <a:rPr lang="en-US" dirty="0"/>
              <a:t>}</a:t>
            </a:r>
          </a:p>
          <a:p>
            <a:pPr marL="0" indent="0">
              <a:buNone/>
            </a:pPr>
            <a:r>
              <a:rPr lang="en-US" dirty="0"/>
              <a:t>For any person p, [p] = {p, any r where r is a sibling of p}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the relation =</a:t>
            </a:r>
            <a:r>
              <a:rPr lang="en-US" baseline="-25000" dirty="0"/>
              <a:t>6</a:t>
            </a:r>
            <a:r>
              <a:rPr lang="en-US" dirty="0"/>
              <a:t>, the set of all equivalence classes is</a:t>
            </a:r>
          </a:p>
          <a:p>
            <a:pPr marL="0" indent="0">
              <a:buNone/>
            </a:pPr>
            <a:r>
              <a:rPr lang="en-US" dirty="0"/>
              <a:t>{ {0,6,12,…}, {1,7,11,…}, {2,8,14,…}, {3,9,15,…}, {4,10,16,…}, {5,11,17,…} }</a:t>
            </a:r>
          </a:p>
          <a:p>
            <a:pPr marL="0" indent="0">
              <a:buNone/>
            </a:pPr>
            <a:r>
              <a:rPr lang="en-US" dirty="0"/>
              <a:t>There are a finite number of equivalence classes (6), each of which is infinite.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can see that the set of all equivalence classes for a relation R on the set A is a partition of A (all equivalence classes are disjoint and A is their union)</a:t>
            </a:r>
          </a:p>
        </p:txBody>
      </p:sp>
    </p:spTree>
    <p:extLst>
      <p:ext uri="{BB962C8B-B14F-4D97-AF65-F5344CB8AC3E}">
        <p14:creationId xmlns:p14="http://schemas.microsoft.com/office/powerpoint/2010/main" val="781771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2207D-E1AE-F945-BA45-E146ACD6C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289" y="432486"/>
            <a:ext cx="11824139" cy="584474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On the set A = {a, b, c, d} we saw that  = is the relation {&lt;</a:t>
            </a:r>
            <a:r>
              <a:rPr lang="en-US" dirty="0" err="1"/>
              <a:t>a,a</a:t>
            </a:r>
            <a:r>
              <a:rPr lang="en-US" dirty="0"/>
              <a:t>&gt;,&lt;</a:t>
            </a:r>
            <a:r>
              <a:rPr lang="en-US" dirty="0" err="1"/>
              <a:t>b,b</a:t>
            </a:r>
            <a:r>
              <a:rPr lang="en-US" dirty="0"/>
              <a:t>&gt;,&lt;</a:t>
            </a:r>
            <a:r>
              <a:rPr lang="en-US" dirty="0" err="1"/>
              <a:t>c,c</a:t>
            </a:r>
            <a:r>
              <a:rPr lang="en-US" dirty="0"/>
              <a:t>&gt;,&lt;</a:t>
            </a:r>
            <a:r>
              <a:rPr lang="en-US" dirty="0" err="1"/>
              <a:t>d,d</a:t>
            </a:r>
            <a:r>
              <a:rPr lang="en-US" dirty="0"/>
              <a:t>&gt;}</a:t>
            </a:r>
          </a:p>
          <a:p>
            <a:pPr marL="0" indent="0">
              <a:buNone/>
            </a:pPr>
            <a:r>
              <a:rPr lang="en-US" dirty="0"/>
              <a:t>So the set of equivalence classes is { {a}, {b}, {c}, {d} }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Any partition of a set defines an equivalence relation on the set.</a:t>
            </a:r>
          </a:p>
          <a:p>
            <a:pPr marL="0" indent="0">
              <a:buNone/>
            </a:pPr>
            <a:r>
              <a:rPr lang="en-US" dirty="0"/>
              <a:t>For A above, consider { {</a:t>
            </a:r>
            <a:r>
              <a:rPr lang="en-US" dirty="0" err="1"/>
              <a:t>a,b</a:t>
            </a:r>
            <a:r>
              <a:rPr lang="en-US" dirty="0"/>
              <a:t>}, {</a:t>
            </a:r>
            <a:r>
              <a:rPr lang="en-US" dirty="0" err="1"/>
              <a:t>c,d</a:t>
            </a:r>
            <a:r>
              <a:rPr lang="en-US" dirty="0"/>
              <a:t>} } </a:t>
            </a:r>
          </a:p>
          <a:p>
            <a:pPr marL="0" indent="0">
              <a:buNone/>
            </a:pPr>
            <a:r>
              <a:rPr lang="en-US" dirty="0"/>
              <a:t>The relation that has these equivalence classes is </a:t>
            </a:r>
          </a:p>
          <a:p>
            <a:pPr marL="0" indent="0">
              <a:buNone/>
            </a:pPr>
            <a:r>
              <a:rPr lang="en-US" dirty="0"/>
              <a:t>R1 = {&lt;</a:t>
            </a:r>
            <a:r>
              <a:rPr lang="en-US" dirty="0" err="1"/>
              <a:t>a,a</a:t>
            </a:r>
            <a:r>
              <a:rPr lang="en-US" dirty="0"/>
              <a:t>&gt;, &lt;</a:t>
            </a:r>
            <a:r>
              <a:rPr lang="en-US" dirty="0" err="1"/>
              <a:t>a,b</a:t>
            </a:r>
            <a:r>
              <a:rPr lang="en-US" dirty="0"/>
              <a:t>&gt;, &lt;</a:t>
            </a:r>
            <a:r>
              <a:rPr lang="en-US" dirty="0" err="1"/>
              <a:t>b,a</a:t>
            </a:r>
            <a:r>
              <a:rPr lang="en-US" dirty="0"/>
              <a:t>&gt;, &lt;</a:t>
            </a:r>
            <a:r>
              <a:rPr lang="en-US" dirty="0" err="1"/>
              <a:t>b,b</a:t>
            </a:r>
            <a:r>
              <a:rPr lang="en-US" dirty="0"/>
              <a:t>&gt;, &lt;</a:t>
            </a:r>
            <a:r>
              <a:rPr lang="en-US" dirty="0" err="1"/>
              <a:t>c,c</a:t>
            </a:r>
            <a:r>
              <a:rPr lang="en-US" dirty="0"/>
              <a:t>&gt;, &lt;</a:t>
            </a:r>
            <a:r>
              <a:rPr lang="en-US" dirty="0" err="1"/>
              <a:t>c,d</a:t>
            </a:r>
            <a:r>
              <a:rPr lang="en-US" dirty="0"/>
              <a:t>&gt;, &lt;</a:t>
            </a:r>
            <a:r>
              <a:rPr lang="en-US" dirty="0" err="1"/>
              <a:t>d,c</a:t>
            </a:r>
            <a:r>
              <a:rPr lang="en-US" dirty="0"/>
              <a:t>&gt;, &lt;</a:t>
            </a:r>
            <a:r>
              <a:rPr lang="en-US" dirty="0" err="1"/>
              <a:t>d,d</a:t>
            </a:r>
            <a:r>
              <a:rPr lang="en-US" dirty="0"/>
              <a:t>&gt;}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What would be the relation, R2, for the partition { {</a:t>
            </a:r>
            <a:r>
              <a:rPr lang="en-US" dirty="0" err="1"/>
              <a:t>a,b,c</a:t>
            </a:r>
            <a:r>
              <a:rPr lang="en-US" dirty="0"/>
              <a:t>}, {d} } ?</a:t>
            </a:r>
          </a:p>
          <a:p>
            <a:pPr marL="0" indent="0">
              <a:buNone/>
            </a:pPr>
            <a:r>
              <a:rPr lang="en-US" dirty="0"/>
              <a:t>R2 = {&lt;</a:t>
            </a:r>
            <a:r>
              <a:rPr lang="en-US" dirty="0" err="1"/>
              <a:t>a,a</a:t>
            </a:r>
            <a:r>
              <a:rPr lang="en-US" dirty="0"/>
              <a:t>&gt;, &lt;</a:t>
            </a:r>
            <a:r>
              <a:rPr lang="en-US" dirty="0" err="1"/>
              <a:t>a,b</a:t>
            </a:r>
            <a:r>
              <a:rPr lang="en-US" dirty="0"/>
              <a:t>&gt;, &lt;</a:t>
            </a:r>
            <a:r>
              <a:rPr lang="en-US" dirty="0" err="1"/>
              <a:t>a,c</a:t>
            </a:r>
            <a:r>
              <a:rPr lang="en-US" dirty="0"/>
              <a:t>&gt;, &lt;</a:t>
            </a:r>
            <a:r>
              <a:rPr lang="en-US" dirty="0" err="1"/>
              <a:t>b,a</a:t>
            </a:r>
            <a:r>
              <a:rPr lang="en-US" dirty="0"/>
              <a:t>&gt;, &lt;</a:t>
            </a:r>
            <a:r>
              <a:rPr lang="en-US" dirty="0" err="1"/>
              <a:t>b,b</a:t>
            </a:r>
            <a:r>
              <a:rPr lang="en-US" dirty="0"/>
              <a:t>&gt;, &lt;</a:t>
            </a:r>
            <a:r>
              <a:rPr lang="en-US" dirty="0" err="1"/>
              <a:t>b,c</a:t>
            </a:r>
            <a:r>
              <a:rPr lang="en-US" dirty="0"/>
              <a:t>&gt;,  &lt;</a:t>
            </a:r>
            <a:r>
              <a:rPr lang="en-US" dirty="0" err="1"/>
              <a:t>c,a</a:t>
            </a:r>
            <a:r>
              <a:rPr lang="en-US" dirty="0"/>
              <a:t>&gt;, &lt;</a:t>
            </a:r>
            <a:r>
              <a:rPr lang="en-US" dirty="0" err="1"/>
              <a:t>c,b</a:t>
            </a:r>
            <a:r>
              <a:rPr lang="en-US" dirty="0"/>
              <a:t>&gt;, &lt;</a:t>
            </a:r>
            <a:r>
              <a:rPr lang="en-US" dirty="0" err="1"/>
              <a:t>c,c</a:t>
            </a:r>
            <a:r>
              <a:rPr lang="en-US" dirty="0"/>
              <a:t>&gt;, &lt;</a:t>
            </a:r>
            <a:r>
              <a:rPr lang="en-US" dirty="0" err="1"/>
              <a:t>d,d</a:t>
            </a:r>
            <a:r>
              <a:rPr lang="en-US" dirty="0"/>
              <a:t>&gt;}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228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6FA04-B762-61B3-E5E9-12A09608A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Equivalence in propositional logic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ADBA4-566D-F58B-51D9-FE480604F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773" y="1556951"/>
            <a:ext cx="11417643" cy="462001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Two propositions, P and Q,  are equivalent if they have the same truth table:</a:t>
            </a:r>
          </a:p>
          <a:p>
            <a:pPr marL="0" indent="0">
              <a:buNone/>
            </a:pPr>
            <a:r>
              <a:rPr lang="en-US" dirty="0"/>
              <a:t>P</a:t>
            </a:r>
            <a:r>
              <a:rPr lang="en-US" dirty="0">
                <a:sym typeface="Wingdings" pitchFamily="2" charset="2"/>
              </a:rPr>
              <a:t>Q</a:t>
            </a:r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For example: (r -&gt; s)  (~r v s)</a:t>
            </a:r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This is an equivalence relation over propositions:</a:t>
            </a:r>
          </a:p>
          <a:p>
            <a:pPr marL="0" indent="0">
              <a:buNone/>
            </a:pPr>
            <a:r>
              <a:rPr lang="en-US" dirty="0"/>
              <a:t>Reflexive:  P </a:t>
            </a:r>
            <a:r>
              <a:rPr lang="en-US" dirty="0">
                <a:sym typeface="Wingdings" pitchFamily="2" charset="2"/>
              </a:rPr>
              <a:t> P</a:t>
            </a:r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Symmetric: if P  Q, then Q  P</a:t>
            </a:r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Transitive: if P  Q and Q  R, then P  R</a:t>
            </a:r>
          </a:p>
          <a:p>
            <a:pPr marL="0" indent="0">
              <a:buNone/>
            </a:pPr>
            <a:endParaRPr lang="en-US" dirty="0">
              <a:sym typeface="Wingdings" pitchFamily="2" charset="2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599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0C7BD-04AB-AE99-2186-14A9F5EBB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276" y="321276"/>
            <a:ext cx="11870724" cy="637608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For the equivalence </a:t>
            </a:r>
            <a:r>
              <a:rPr lang="en-US" dirty="0">
                <a:sym typeface="Wingdings" pitchFamily="2" charset="2"/>
              </a:rPr>
              <a:t> over the propositions with a given set of primitives {p, q, r,…} an equivalence class is a a set of propositions that all have the same truth table.</a:t>
            </a:r>
          </a:p>
          <a:p>
            <a:pPr marL="0" indent="0">
              <a:buNone/>
            </a:pPr>
            <a:endParaRPr lang="en-US" dirty="0">
              <a:sym typeface="Wingdings" pitchFamily="2" charset="2"/>
            </a:endParaRPr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In labs 6 and 7 we generated sequences of propositions that were all equivalent until we reached one in a standard CNF form. All these propositions would be in the same equivalence class.</a:t>
            </a:r>
          </a:p>
          <a:p>
            <a:pPr marL="0" indent="0">
              <a:buNone/>
            </a:pPr>
            <a:endParaRPr lang="en-US" dirty="0">
              <a:sym typeface="Wingdings" pitchFamily="2" charset="2"/>
            </a:endParaRPr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For example, the following are all in one equivalence class (with many others)</a:t>
            </a:r>
          </a:p>
          <a:p>
            <a:pPr marL="0" indent="0">
              <a:buNone/>
            </a:pPr>
            <a:r>
              <a:rPr lang="en-US" sz="2400" dirty="0">
                <a:sym typeface="Wingdings" pitchFamily="2" charset="2"/>
              </a:rPr>
              <a:t>((p -&gt; q) &amp; (q -&gt; r)) -&gt; (p -&gt; r) </a:t>
            </a:r>
          </a:p>
          <a:p>
            <a:pPr marL="0" indent="0">
              <a:buNone/>
            </a:pPr>
            <a:r>
              <a:rPr lang="en-US" sz="2400" dirty="0">
                <a:sym typeface="Wingdings" pitchFamily="2" charset="2"/>
              </a:rPr>
              <a:t>~(~(p &amp; ~q) &amp; ~(q &amp; ~r) &amp; ~(~(p &amp; ~r))) </a:t>
            </a:r>
          </a:p>
          <a:p>
            <a:pPr marL="0" indent="0">
              <a:buNone/>
            </a:pPr>
            <a:r>
              <a:rPr lang="en-US" sz="2400" dirty="0">
                <a:sym typeface="Wingdings" pitchFamily="2" charset="2"/>
              </a:rPr>
              <a:t>(p &amp; ~q) | (q &amp; ~r) | ~p | r </a:t>
            </a:r>
          </a:p>
          <a:p>
            <a:pPr marL="0" indent="0">
              <a:buNone/>
            </a:pPr>
            <a:r>
              <a:rPr lang="en-US" sz="2400" dirty="0">
                <a:sym typeface="Wingdings" pitchFamily="2" charset="2"/>
              </a:rPr>
              <a:t>(p | q | ~p | r) &amp; (p | ~r | ~p | r) &amp; (~q | q | ~p | r) &amp; (~q | ~r | ~p | r)</a:t>
            </a:r>
          </a:p>
        </p:txBody>
      </p:sp>
    </p:spTree>
    <p:extLst>
      <p:ext uri="{BB962C8B-B14F-4D97-AF65-F5344CB8AC3E}">
        <p14:creationId xmlns:p14="http://schemas.microsoft.com/office/powerpoint/2010/main" val="1048862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FB6EE-49DE-A74D-8644-2D750A85F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862" y="241738"/>
            <a:ext cx="11340662" cy="6169572"/>
          </a:xfrm>
        </p:spPr>
        <p:txBody>
          <a:bodyPr/>
          <a:lstStyle/>
          <a:p>
            <a:pPr marL="0" indent="0" fontAlgn="base">
              <a:buNone/>
            </a:pPr>
            <a:r>
              <a:rPr lang="en-US" dirty="0"/>
              <a:t>Definition 8.14 (Partial Order)</a:t>
            </a:r>
          </a:p>
          <a:p>
            <a:pPr marL="0" indent="0" fontAlgn="base">
              <a:buNone/>
            </a:pPr>
            <a:r>
              <a:rPr lang="en-US" dirty="0"/>
              <a:t>Let A be a set. A relation ≼ on A is a </a:t>
            </a:r>
            <a:r>
              <a:rPr lang="en-US" i="1" dirty="0"/>
              <a:t>partial order </a:t>
            </a:r>
            <a:r>
              <a:rPr lang="en-US" dirty="0"/>
              <a:t>if it has these properties:</a:t>
            </a:r>
          </a:p>
          <a:p>
            <a:pPr marL="0" indent="0" fontAlgn="base">
              <a:buNone/>
            </a:pPr>
            <a:r>
              <a:rPr lang="en-US" dirty="0"/>
              <a:t>reflexive, </a:t>
            </a:r>
          </a:p>
          <a:p>
            <a:pPr marL="0" indent="0" fontAlgn="base">
              <a:buNone/>
            </a:pPr>
            <a:r>
              <a:rPr lang="en-US" dirty="0"/>
              <a:t>antisymmetric, </a:t>
            </a:r>
          </a:p>
          <a:p>
            <a:pPr marL="0" indent="0" fontAlgn="base">
              <a:buNone/>
            </a:pPr>
            <a:r>
              <a:rPr lang="en-US" dirty="0"/>
              <a:t>transitive </a:t>
            </a:r>
          </a:p>
          <a:p>
            <a:pPr marL="0" indent="0" fontAlgn="base">
              <a:buNone/>
            </a:pPr>
            <a:endParaRPr lang="en-US" dirty="0"/>
          </a:p>
          <a:p>
            <a:pPr marL="0" indent="0" fontAlgn="base">
              <a:buNone/>
            </a:pPr>
            <a:r>
              <a:rPr lang="en-US" dirty="0"/>
              <a:t>A relation ≺ on A is a strict partial order if it is</a:t>
            </a:r>
          </a:p>
          <a:p>
            <a:pPr marL="0" indent="0" fontAlgn="base">
              <a:buNone/>
            </a:pPr>
            <a:r>
              <a:rPr lang="en-US" dirty="0"/>
              <a:t>irreflexive, </a:t>
            </a:r>
          </a:p>
          <a:p>
            <a:pPr marL="0" indent="0" fontAlgn="base">
              <a:buNone/>
            </a:pPr>
            <a:r>
              <a:rPr lang="en-US" dirty="0"/>
              <a:t>antisymmetric, </a:t>
            </a:r>
          </a:p>
          <a:p>
            <a:pPr marL="0" indent="0" fontAlgn="base">
              <a:buNone/>
            </a:pPr>
            <a:r>
              <a:rPr lang="en-US" dirty="0"/>
              <a:t>and transitive</a:t>
            </a:r>
          </a:p>
        </p:txBody>
      </p:sp>
    </p:spTree>
    <p:extLst>
      <p:ext uri="{BB962C8B-B14F-4D97-AF65-F5344CB8AC3E}">
        <p14:creationId xmlns:p14="http://schemas.microsoft.com/office/powerpoint/2010/main" val="342167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5B30B-040B-6348-8FB9-E46F528B2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028" y="252248"/>
            <a:ext cx="11172496" cy="622212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Examples: </a:t>
            </a:r>
          </a:p>
          <a:p>
            <a:pPr marL="0" indent="0">
              <a:buNone/>
            </a:pPr>
            <a:r>
              <a:rPr lang="en-US" dirty="0"/>
              <a:t>On Z, the relation &lt;= is a partial order.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On Z, the relation &lt; is a strict partial order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On Z</a:t>
            </a:r>
            <a:r>
              <a:rPr lang="en-US" baseline="30000" dirty="0"/>
              <a:t>+</a:t>
            </a:r>
            <a:r>
              <a:rPr lang="en-US" dirty="0"/>
              <a:t>, the relation | (divides) is a partial order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Given any set, say A = {</a:t>
            </a:r>
            <a:r>
              <a:rPr lang="en-US" dirty="0" err="1"/>
              <a:t>a,b,c</a:t>
            </a:r>
            <a:r>
              <a:rPr lang="en-US" dirty="0"/>
              <a:t>}, consider the relation ⊆ on </a:t>
            </a:r>
            <a:r>
              <a:rPr lang="en-US" dirty="0"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P</a:t>
            </a:r>
            <a:r>
              <a:rPr lang="en-US" dirty="0"/>
              <a:t>(A), the power set of A. It is a partial order.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Similarly, the relation ⊂ on </a:t>
            </a:r>
            <a:r>
              <a:rPr lang="en-US" dirty="0"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P</a:t>
            </a:r>
            <a:r>
              <a:rPr lang="en-US" dirty="0"/>
              <a:t>(A) is a strict partial order.</a:t>
            </a:r>
          </a:p>
        </p:txBody>
      </p:sp>
    </p:spTree>
    <p:extLst>
      <p:ext uri="{BB962C8B-B14F-4D97-AF65-F5344CB8AC3E}">
        <p14:creationId xmlns:p14="http://schemas.microsoft.com/office/powerpoint/2010/main" val="111630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4865</TotalTime>
  <Words>1801</Words>
  <Application>Microsoft Macintosh PowerPoint</Application>
  <PresentationFormat>Widescreen</PresentationFormat>
  <Paragraphs>177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Brush Script MT</vt:lpstr>
      <vt:lpstr>Arial</vt:lpstr>
      <vt:lpstr>Calibri</vt:lpstr>
      <vt:lpstr>Calibri Light</vt:lpstr>
      <vt:lpstr>Office Theme</vt:lpstr>
      <vt:lpstr>Equivalence Relations Partial Orderings</vt:lpstr>
      <vt:lpstr>PowerPoint Presentation</vt:lpstr>
      <vt:lpstr>PowerPoint Presentation</vt:lpstr>
      <vt:lpstr>PowerPoint Presentation</vt:lpstr>
      <vt:lpstr>PowerPoint Presentation</vt:lpstr>
      <vt:lpstr>Equivalence in propositional logic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Equivalence Relations Partial Orderings</dc:title>
  <dc:creator>Chris Nevison</dc:creator>
  <cp:lastModifiedBy>Chris Nevison</cp:lastModifiedBy>
  <cp:revision>22</cp:revision>
  <dcterms:created xsi:type="dcterms:W3CDTF">2021-04-23T16:53:59Z</dcterms:created>
  <dcterms:modified xsi:type="dcterms:W3CDTF">2022-12-01T01:11:16Z</dcterms:modified>
</cp:coreProperties>
</file>